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sldIdLst>
    <p:sldId id="256" r:id="rId5"/>
    <p:sldId id="257" r:id="rId6"/>
    <p:sldId id="267" r:id="rId7"/>
    <p:sldId id="262" r:id="rId8"/>
    <p:sldId id="266" r:id="rId9"/>
    <p:sldId id="264" r:id="rId10"/>
    <p:sldId id="268" r:id="rId11"/>
    <p:sldId id="265" r:id="rId12"/>
    <p:sldId id="26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67" d="100"/>
          <a:sy n="67" d="100"/>
        </p:scale>
        <p:origin x="128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DB4B85-A9F4-41BB-9A7A-3C9DE05A85EA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CCF9C19-4FE8-40DB-A171-F01477828D14}">
      <dgm:prSet phldrT="[Text]"/>
      <dgm:spPr/>
      <dgm:t>
        <a:bodyPr/>
        <a:lstStyle/>
        <a:p>
          <a:r>
            <a:rPr lang="en-US" dirty="0"/>
            <a:t>Active</a:t>
          </a:r>
        </a:p>
      </dgm:t>
    </dgm:pt>
    <dgm:pt modelId="{FEF415DF-63B2-4A3A-9CB3-2B2881E9C9BC}" type="parTrans" cxnId="{D2D1DB7B-9D96-40DD-A7B6-EC62B1EED6D3}">
      <dgm:prSet/>
      <dgm:spPr/>
      <dgm:t>
        <a:bodyPr/>
        <a:lstStyle/>
        <a:p>
          <a:endParaRPr lang="en-US"/>
        </a:p>
      </dgm:t>
    </dgm:pt>
    <dgm:pt modelId="{4E1A20E9-F9E7-4D90-B7A1-AA4CD26B3C6A}" type="sibTrans" cxnId="{D2D1DB7B-9D96-40DD-A7B6-EC62B1EED6D3}">
      <dgm:prSet/>
      <dgm:spPr/>
      <dgm:t>
        <a:bodyPr/>
        <a:lstStyle/>
        <a:p>
          <a:endParaRPr lang="en-US"/>
        </a:p>
      </dgm:t>
    </dgm:pt>
    <dgm:pt modelId="{78DC5FAD-9E9C-4AFC-B814-B00279F15A2D}">
      <dgm:prSet phldrT="[Text]"/>
      <dgm:spPr/>
      <dgm:t>
        <a:bodyPr/>
        <a:lstStyle/>
        <a:p>
          <a:r>
            <a:rPr lang="en-US" dirty="0" err="1"/>
            <a:t>Endocytosis</a:t>
          </a:r>
          <a:endParaRPr lang="en-US" dirty="0"/>
        </a:p>
      </dgm:t>
    </dgm:pt>
    <dgm:pt modelId="{988EE44F-6318-4309-A69A-C79308DC2C30}" type="parTrans" cxnId="{38689AE2-55BC-4855-9F1F-216117142C98}">
      <dgm:prSet/>
      <dgm:spPr/>
      <dgm:t>
        <a:bodyPr/>
        <a:lstStyle/>
        <a:p>
          <a:endParaRPr lang="en-US"/>
        </a:p>
      </dgm:t>
    </dgm:pt>
    <dgm:pt modelId="{75489C0E-5ED3-4DEC-A9E1-AAAF2C37D38E}" type="sibTrans" cxnId="{38689AE2-55BC-4855-9F1F-216117142C98}">
      <dgm:prSet/>
      <dgm:spPr/>
      <dgm:t>
        <a:bodyPr/>
        <a:lstStyle/>
        <a:p>
          <a:endParaRPr lang="en-US"/>
        </a:p>
      </dgm:t>
    </dgm:pt>
    <dgm:pt modelId="{1DA887AD-6255-4BD8-9B16-94DB9BC98B0C}">
      <dgm:prSet phldrT="[Text]"/>
      <dgm:spPr/>
      <dgm:t>
        <a:bodyPr/>
        <a:lstStyle/>
        <a:p>
          <a:r>
            <a:rPr lang="en-US" dirty="0" err="1"/>
            <a:t>Exocytosis</a:t>
          </a:r>
          <a:endParaRPr lang="en-US" dirty="0"/>
        </a:p>
      </dgm:t>
    </dgm:pt>
    <dgm:pt modelId="{5BF93DB7-5231-4F9B-8452-C546B790CD28}" type="parTrans" cxnId="{DF196C19-7CFF-4F39-8B4D-1BF3EFD14830}">
      <dgm:prSet/>
      <dgm:spPr/>
      <dgm:t>
        <a:bodyPr/>
        <a:lstStyle/>
        <a:p>
          <a:endParaRPr lang="en-US"/>
        </a:p>
      </dgm:t>
    </dgm:pt>
    <dgm:pt modelId="{C5EF8D5E-17A4-43B4-9D88-47A735A87F88}" type="sibTrans" cxnId="{DF196C19-7CFF-4F39-8B4D-1BF3EFD14830}">
      <dgm:prSet/>
      <dgm:spPr/>
      <dgm:t>
        <a:bodyPr/>
        <a:lstStyle/>
        <a:p>
          <a:endParaRPr lang="en-US"/>
        </a:p>
      </dgm:t>
    </dgm:pt>
    <dgm:pt modelId="{80AC46E6-EE3C-45DC-87FE-6008A5C4C669}">
      <dgm:prSet phldrT="[Text]"/>
      <dgm:spPr/>
      <dgm:t>
        <a:bodyPr/>
        <a:lstStyle/>
        <a:p>
          <a:r>
            <a:rPr lang="en-US" dirty="0"/>
            <a:t>Passive</a:t>
          </a:r>
        </a:p>
      </dgm:t>
    </dgm:pt>
    <dgm:pt modelId="{73DB4928-C89F-47D1-8169-335E7FDEEF1C}" type="parTrans" cxnId="{BB619E5A-DE61-43AA-BE01-792C438EA424}">
      <dgm:prSet/>
      <dgm:spPr/>
      <dgm:t>
        <a:bodyPr/>
        <a:lstStyle/>
        <a:p>
          <a:endParaRPr lang="en-US"/>
        </a:p>
      </dgm:t>
    </dgm:pt>
    <dgm:pt modelId="{9D8470B5-6FF8-4A75-A660-02A94103434D}" type="sibTrans" cxnId="{BB619E5A-DE61-43AA-BE01-792C438EA424}">
      <dgm:prSet/>
      <dgm:spPr/>
      <dgm:t>
        <a:bodyPr/>
        <a:lstStyle/>
        <a:p>
          <a:endParaRPr lang="en-US"/>
        </a:p>
      </dgm:t>
    </dgm:pt>
    <dgm:pt modelId="{4A6523F9-896C-47FD-B8AF-F355540236B0}">
      <dgm:prSet phldrT="[Text]"/>
      <dgm:spPr/>
      <dgm:t>
        <a:bodyPr/>
        <a:lstStyle/>
        <a:p>
          <a:r>
            <a:rPr lang="en-US" dirty="0"/>
            <a:t>Diffusion</a:t>
          </a:r>
        </a:p>
      </dgm:t>
    </dgm:pt>
    <dgm:pt modelId="{EB5D29C9-1408-463D-9D1D-ADF12D772B17}" type="parTrans" cxnId="{3E0DC7A4-B301-4D91-A6D0-B0D4EE455255}">
      <dgm:prSet/>
      <dgm:spPr/>
      <dgm:t>
        <a:bodyPr/>
        <a:lstStyle/>
        <a:p>
          <a:endParaRPr lang="en-US"/>
        </a:p>
      </dgm:t>
    </dgm:pt>
    <dgm:pt modelId="{DEE79002-B6CD-466B-8879-C5154F4B9A7F}" type="sibTrans" cxnId="{3E0DC7A4-B301-4D91-A6D0-B0D4EE455255}">
      <dgm:prSet/>
      <dgm:spPr/>
      <dgm:t>
        <a:bodyPr/>
        <a:lstStyle/>
        <a:p>
          <a:endParaRPr lang="en-US"/>
        </a:p>
      </dgm:t>
    </dgm:pt>
    <dgm:pt modelId="{B8373A86-378D-4323-9F35-6A5D2F7746B8}">
      <dgm:prSet phldrT="[Text]"/>
      <dgm:spPr/>
      <dgm:t>
        <a:bodyPr/>
        <a:lstStyle/>
        <a:p>
          <a:r>
            <a:rPr lang="en-US" dirty="0"/>
            <a:t>Osmosis</a:t>
          </a:r>
        </a:p>
      </dgm:t>
    </dgm:pt>
    <dgm:pt modelId="{6CBEE5B6-B678-414A-8E52-BB7E33AE4062}" type="parTrans" cxnId="{DA937A69-19C7-4EDE-B440-1D14ACAC1A0F}">
      <dgm:prSet/>
      <dgm:spPr/>
      <dgm:t>
        <a:bodyPr/>
        <a:lstStyle/>
        <a:p>
          <a:endParaRPr lang="en-US"/>
        </a:p>
      </dgm:t>
    </dgm:pt>
    <dgm:pt modelId="{EB5BF31A-F196-4753-A3DB-6D95B6E1376B}" type="sibTrans" cxnId="{DA937A69-19C7-4EDE-B440-1D14ACAC1A0F}">
      <dgm:prSet/>
      <dgm:spPr/>
      <dgm:t>
        <a:bodyPr/>
        <a:lstStyle/>
        <a:p>
          <a:endParaRPr lang="en-US"/>
        </a:p>
      </dgm:t>
    </dgm:pt>
    <dgm:pt modelId="{03555166-2612-48DA-B63E-7B8366E0B010}" type="pres">
      <dgm:prSet presAssocID="{C1DB4B85-A9F4-41BB-9A7A-3C9DE05A85E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D09E81E-50F3-4D02-89AF-4D9ADC5EF478}" type="pres">
      <dgm:prSet presAssocID="{1CCF9C19-4FE8-40DB-A171-F01477828D14}" presName="root" presStyleCnt="0"/>
      <dgm:spPr/>
    </dgm:pt>
    <dgm:pt modelId="{B5101379-0929-49D5-A707-3C0D2DC81CA2}" type="pres">
      <dgm:prSet presAssocID="{1CCF9C19-4FE8-40DB-A171-F01477828D14}" presName="rootComposite" presStyleCnt="0"/>
      <dgm:spPr/>
    </dgm:pt>
    <dgm:pt modelId="{E3DC3E98-D28C-4E90-91BE-C06133F39814}" type="pres">
      <dgm:prSet presAssocID="{1CCF9C19-4FE8-40DB-A171-F01477828D14}" presName="rootText" presStyleLbl="node1" presStyleIdx="0" presStyleCnt="2"/>
      <dgm:spPr/>
    </dgm:pt>
    <dgm:pt modelId="{CD8F840C-4156-4FA2-ADAC-D8D823D6F105}" type="pres">
      <dgm:prSet presAssocID="{1CCF9C19-4FE8-40DB-A171-F01477828D14}" presName="rootConnector" presStyleLbl="node1" presStyleIdx="0" presStyleCnt="2"/>
      <dgm:spPr/>
    </dgm:pt>
    <dgm:pt modelId="{3B329C6D-C679-47F0-91A7-4771C1BF4056}" type="pres">
      <dgm:prSet presAssocID="{1CCF9C19-4FE8-40DB-A171-F01477828D14}" presName="childShape" presStyleCnt="0"/>
      <dgm:spPr/>
    </dgm:pt>
    <dgm:pt modelId="{768E5D55-F50D-45E7-AFAC-A600172215F4}" type="pres">
      <dgm:prSet presAssocID="{988EE44F-6318-4309-A69A-C79308DC2C30}" presName="Name13" presStyleLbl="parChTrans1D2" presStyleIdx="0" presStyleCnt="4"/>
      <dgm:spPr/>
    </dgm:pt>
    <dgm:pt modelId="{13A23E17-3BF1-464D-9F60-33A9E727F2A5}" type="pres">
      <dgm:prSet presAssocID="{78DC5FAD-9E9C-4AFC-B814-B00279F15A2D}" presName="childText" presStyleLbl="bgAcc1" presStyleIdx="0" presStyleCnt="4">
        <dgm:presLayoutVars>
          <dgm:bulletEnabled val="1"/>
        </dgm:presLayoutVars>
      </dgm:prSet>
      <dgm:spPr/>
    </dgm:pt>
    <dgm:pt modelId="{A7B96157-CB6F-4F1A-81E7-29BA80AA8674}" type="pres">
      <dgm:prSet presAssocID="{5BF93DB7-5231-4F9B-8452-C546B790CD28}" presName="Name13" presStyleLbl="parChTrans1D2" presStyleIdx="1" presStyleCnt="4"/>
      <dgm:spPr/>
    </dgm:pt>
    <dgm:pt modelId="{71D07899-6BFD-4A6E-B383-6339DB15A81E}" type="pres">
      <dgm:prSet presAssocID="{1DA887AD-6255-4BD8-9B16-94DB9BC98B0C}" presName="childText" presStyleLbl="bgAcc1" presStyleIdx="1" presStyleCnt="4">
        <dgm:presLayoutVars>
          <dgm:bulletEnabled val="1"/>
        </dgm:presLayoutVars>
      </dgm:prSet>
      <dgm:spPr/>
    </dgm:pt>
    <dgm:pt modelId="{947916C4-ECE9-41F0-B4E8-2DF86E46ECD1}" type="pres">
      <dgm:prSet presAssocID="{80AC46E6-EE3C-45DC-87FE-6008A5C4C669}" presName="root" presStyleCnt="0"/>
      <dgm:spPr/>
    </dgm:pt>
    <dgm:pt modelId="{5F23B0B9-C520-478D-BFFF-099C5134D682}" type="pres">
      <dgm:prSet presAssocID="{80AC46E6-EE3C-45DC-87FE-6008A5C4C669}" presName="rootComposite" presStyleCnt="0"/>
      <dgm:spPr/>
    </dgm:pt>
    <dgm:pt modelId="{8FCC5C94-9F5A-462C-A3A8-2DD5251D6A25}" type="pres">
      <dgm:prSet presAssocID="{80AC46E6-EE3C-45DC-87FE-6008A5C4C669}" presName="rootText" presStyleLbl="node1" presStyleIdx="1" presStyleCnt="2"/>
      <dgm:spPr/>
    </dgm:pt>
    <dgm:pt modelId="{AD559E5D-060C-4F52-B17D-CDF4C459A2EF}" type="pres">
      <dgm:prSet presAssocID="{80AC46E6-EE3C-45DC-87FE-6008A5C4C669}" presName="rootConnector" presStyleLbl="node1" presStyleIdx="1" presStyleCnt="2"/>
      <dgm:spPr/>
    </dgm:pt>
    <dgm:pt modelId="{1C5C453E-7887-4E2B-B287-B5C4DD857F11}" type="pres">
      <dgm:prSet presAssocID="{80AC46E6-EE3C-45DC-87FE-6008A5C4C669}" presName="childShape" presStyleCnt="0"/>
      <dgm:spPr/>
    </dgm:pt>
    <dgm:pt modelId="{B802424C-AC35-458C-B202-2F747E3E6FC0}" type="pres">
      <dgm:prSet presAssocID="{EB5D29C9-1408-463D-9D1D-ADF12D772B17}" presName="Name13" presStyleLbl="parChTrans1D2" presStyleIdx="2" presStyleCnt="4"/>
      <dgm:spPr/>
    </dgm:pt>
    <dgm:pt modelId="{A387C0D2-D445-4E29-8DB6-FF3CD3C9F9A3}" type="pres">
      <dgm:prSet presAssocID="{4A6523F9-896C-47FD-B8AF-F355540236B0}" presName="childText" presStyleLbl="bgAcc1" presStyleIdx="2" presStyleCnt="4">
        <dgm:presLayoutVars>
          <dgm:bulletEnabled val="1"/>
        </dgm:presLayoutVars>
      </dgm:prSet>
      <dgm:spPr/>
    </dgm:pt>
    <dgm:pt modelId="{88C7E9CD-8303-4F73-A8C3-1FE18297B6E3}" type="pres">
      <dgm:prSet presAssocID="{6CBEE5B6-B678-414A-8E52-BB7E33AE4062}" presName="Name13" presStyleLbl="parChTrans1D2" presStyleIdx="3" presStyleCnt="4"/>
      <dgm:spPr/>
    </dgm:pt>
    <dgm:pt modelId="{7567DACD-21A0-493B-9E63-FD09CEF66E6E}" type="pres">
      <dgm:prSet presAssocID="{B8373A86-378D-4323-9F35-6A5D2F7746B8}" presName="childText" presStyleLbl="bgAcc1" presStyleIdx="3" presStyleCnt="4">
        <dgm:presLayoutVars>
          <dgm:bulletEnabled val="1"/>
        </dgm:presLayoutVars>
      </dgm:prSet>
      <dgm:spPr/>
    </dgm:pt>
  </dgm:ptLst>
  <dgm:cxnLst>
    <dgm:cxn modelId="{98CA3205-5DE9-452A-81DE-BDA4FB4421C3}" type="presOf" srcId="{B8373A86-378D-4323-9F35-6A5D2F7746B8}" destId="{7567DACD-21A0-493B-9E63-FD09CEF66E6E}" srcOrd="0" destOrd="0" presId="urn:microsoft.com/office/officeart/2005/8/layout/hierarchy3"/>
    <dgm:cxn modelId="{EDBC5818-9366-4B60-A203-5EE46CAD3934}" type="presOf" srcId="{988EE44F-6318-4309-A69A-C79308DC2C30}" destId="{768E5D55-F50D-45E7-AFAC-A600172215F4}" srcOrd="0" destOrd="0" presId="urn:microsoft.com/office/officeart/2005/8/layout/hierarchy3"/>
    <dgm:cxn modelId="{DF196C19-7CFF-4F39-8B4D-1BF3EFD14830}" srcId="{1CCF9C19-4FE8-40DB-A171-F01477828D14}" destId="{1DA887AD-6255-4BD8-9B16-94DB9BC98B0C}" srcOrd="1" destOrd="0" parTransId="{5BF93DB7-5231-4F9B-8452-C546B790CD28}" sibTransId="{C5EF8D5E-17A4-43B4-9D88-47A735A87F88}"/>
    <dgm:cxn modelId="{835DE123-5EA6-4FD4-840A-5ED4E4C791DF}" type="presOf" srcId="{80AC46E6-EE3C-45DC-87FE-6008A5C4C669}" destId="{AD559E5D-060C-4F52-B17D-CDF4C459A2EF}" srcOrd="1" destOrd="0" presId="urn:microsoft.com/office/officeart/2005/8/layout/hierarchy3"/>
    <dgm:cxn modelId="{6B626134-5492-4719-B929-BD217313387A}" type="presOf" srcId="{1CCF9C19-4FE8-40DB-A171-F01477828D14}" destId="{E3DC3E98-D28C-4E90-91BE-C06133F39814}" srcOrd="0" destOrd="0" presId="urn:microsoft.com/office/officeart/2005/8/layout/hierarchy3"/>
    <dgm:cxn modelId="{DA937A69-19C7-4EDE-B440-1D14ACAC1A0F}" srcId="{80AC46E6-EE3C-45DC-87FE-6008A5C4C669}" destId="{B8373A86-378D-4323-9F35-6A5D2F7746B8}" srcOrd="1" destOrd="0" parTransId="{6CBEE5B6-B678-414A-8E52-BB7E33AE4062}" sibTransId="{EB5BF31A-F196-4753-A3DB-6D95B6E1376B}"/>
    <dgm:cxn modelId="{9F4CF64F-4063-4C4E-91E8-293FC7EC30FA}" type="presOf" srcId="{6CBEE5B6-B678-414A-8E52-BB7E33AE4062}" destId="{88C7E9CD-8303-4F73-A8C3-1FE18297B6E3}" srcOrd="0" destOrd="0" presId="urn:microsoft.com/office/officeart/2005/8/layout/hierarchy3"/>
    <dgm:cxn modelId="{67A58E74-DD4A-48C3-A4B3-5F14206A15FD}" type="presOf" srcId="{C1DB4B85-A9F4-41BB-9A7A-3C9DE05A85EA}" destId="{03555166-2612-48DA-B63E-7B8366E0B010}" srcOrd="0" destOrd="0" presId="urn:microsoft.com/office/officeart/2005/8/layout/hierarchy3"/>
    <dgm:cxn modelId="{115B9876-C5DA-491A-A148-83B7BFDE9675}" type="presOf" srcId="{EB5D29C9-1408-463D-9D1D-ADF12D772B17}" destId="{B802424C-AC35-458C-B202-2F747E3E6FC0}" srcOrd="0" destOrd="0" presId="urn:microsoft.com/office/officeart/2005/8/layout/hierarchy3"/>
    <dgm:cxn modelId="{BEAD5258-B151-4F59-87AB-BC9A0DF896BB}" type="presOf" srcId="{78DC5FAD-9E9C-4AFC-B814-B00279F15A2D}" destId="{13A23E17-3BF1-464D-9F60-33A9E727F2A5}" srcOrd="0" destOrd="0" presId="urn:microsoft.com/office/officeart/2005/8/layout/hierarchy3"/>
    <dgm:cxn modelId="{D02FB758-9FE7-4E84-82D1-7EA32A16E815}" type="presOf" srcId="{80AC46E6-EE3C-45DC-87FE-6008A5C4C669}" destId="{8FCC5C94-9F5A-462C-A3A8-2DD5251D6A25}" srcOrd="0" destOrd="0" presId="urn:microsoft.com/office/officeart/2005/8/layout/hierarchy3"/>
    <dgm:cxn modelId="{BB619E5A-DE61-43AA-BE01-792C438EA424}" srcId="{C1DB4B85-A9F4-41BB-9A7A-3C9DE05A85EA}" destId="{80AC46E6-EE3C-45DC-87FE-6008A5C4C669}" srcOrd="1" destOrd="0" parTransId="{73DB4928-C89F-47D1-8169-335E7FDEEF1C}" sibTransId="{9D8470B5-6FF8-4A75-A660-02A94103434D}"/>
    <dgm:cxn modelId="{D2D1DB7B-9D96-40DD-A7B6-EC62B1EED6D3}" srcId="{C1DB4B85-A9F4-41BB-9A7A-3C9DE05A85EA}" destId="{1CCF9C19-4FE8-40DB-A171-F01477828D14}" srcOrd="0" destOrd="0" parTransId="{FEF415DF-63B2-4A3A-9CB3-2B2881E9C9BC}" sibTransId="{4E1A20E9-F9E7-4D90-B7A1-AA4CD26B3C6A}"/>
    <dgm:cxn modelId="{8FECDD8E-2F29-4FB3-B8BF-48624F8E2271}" type="presOf" srcId="{5BF93DB7-5231-4F9B-8452-C546B790CD28}" destId="{A7B96157-CB6F-4F1A-81E7-29BA80AA8674}" srcOrd="0" destOrd="0" presId="urn:microsoft.com/office/officeart/2005/8/layout/hierarchy3"/>
    <dgm:cxn modelId="{D56D4495-AB00-4527-9880-50ADF82BB09E}" type="presOf" srcId="{4A6523F9-896C-47FD-B8AF-F355540236B0}" destId="{A387C0D2-D445-4E29-8DB6-FF3CD3C9F9A3}" srcOrd="0" destOrd="0" presId="urn:microsoft.com/office/officeart/2005/8/layout/hierarchy3"/>
    <dgm:cxn modelId="{7331C79C-3D4C-462D-BD80-5239F490FB70}" type="presOf" srcId="{1CCF9C19-4FE8-40DB-A171-F01477828D14}" destId="{CD8F840C-4156-4FA2-ADAC-D8D823D6F105}" srcOrd="1" destOrd="0" presId="urn:microsoft.com/office/officeart/2005/8/layout/hierarchy3"/>
    <dgm:cxn modelId="{DC034C9D-29EC-4119-8ADA-C1099C2859D0}" type="presOf" srcId="{1DA887AD-6255-4BD8-9B16-94DB9BC98B0C}" destId="{71D07899-6BFD-4A6E-B383-6339DB15A81E}" srcOrd="0" destOrd="0" presId="urn:microsoft.com/office/officeart/2005/8/layout/hierarchy3"/>
    <dgm:cxn modelId="{3E0DC7A4-B301-4D91-A6D0-B0D4EE455255}" srcId="{80AC46E6-EE3C-45DC-87FE-6008A5C4C669}" destId="{4A6523F9-896C-47FD-B8AF-F355540236B0}" srcOrd="0" destOrd="0" parTransId="{EB5D29C9-1408-463D-9D1D-ADF12D772B17}" sibTransId="{DEE79002-B6CD-466B-8879-C5154F4B9A7F}"/>
    <dgm:cxn modelId="{38689AE2-55BC-4855-9F1F-216117142C98}" srcId="{1CCF9C19-4FE8-40DB-A171-F01477828D14}" destId="{78DC5FAD-9E9C-4AFC-B814-B00279F15A2D}" srcOrd="0" destOrd="0" parTransId="{988EE44F-6318-4309-A69A-C79308DC2C30}" sibTransId="{75489C0E-5ED3-4DEC-A9E1-AAAF2C37D38E}"/>
    <dgm:cxn modelId="{EA312B92-2D59-48A8-A9E5-22A65C5D9904}" type="presParOf" srcId="{03555166-2612-48DA-B63E-7B8366E0B010}" destId="{8D09E81E-50F3-4D02-89AF-4D9ADC5EF478}" srcOrd="0" destOrd="0" presId="urn:microsoft.com/office/officeart/2005/8/layout/hierarchy3"/>
    <dgm:cxn modelId="{0B202352-B121-4CFD-8E29-2C839042FB3B}" type="presParOf" srcId="{8D09E81E-50F3-4D02-89AF-4D9ADC5EF478}" destId="{B5101379-0929-49D5-A707-3C0D2DC81CA2}" srcOrd="0" destOrd="0" presId="urn:microsoft.com/office/officeart/2005/8/layout/hierarchy3"/>
    <dgm:cxn modelId="{67A13693-6BFE-48CD-A240-CFFB50230174}" type="presParOf" srcId="{B5101379-0929-49D5-A707-3C0D2DC81CA2}" destId="{E3DC3E98-D28C-4E90-91BE-C06133F39814}" srcOrd="0" destOrd="0" presId="urn:microsoft.com/office/officeart/2005/8/layout/hierarchy3"/>
    <dgm:cxn modelId="{49C3960D-85BE-4664-8523-28AC311B324E}" type="presParOf" srcId="{B5101379-0929-49D5-A707-3C0D2DC81CA2}" destId="{CD8F840C-4156-4FA2-ADAC-D8D823D6F105}" srcOrd="1" destOrd="0" presId="urn:microsoft.com/office/officeart/2005/8/layout/hierarchy3"/>
    <dgm:cxn modelId="{03E5CA30-2D6B-4BF2-A737-A4E8138EB9ED}" type="presParOf" srcId="{8D09E81E-50F3-4D02-89AF-4D9ADC5EF478}" destId="{3B329C6D-C679-47F0-91A7-4771C1BF4056}" srcOrd="1" destOrd="0" presId="urn:microsoft.com/office/officeart/2005/8/layout/hierarchy3"/>
    <dgm:cxn modelId="{AEC0CFAE-B552-4AB5-93E1-0212BD27755B}" type="presParOf" srcId="{3B329C6D-C679-47F0-91A7-4771C1BF4056}" destId="{768E5D55-F50D-45E7-AFAC-A600172215F4}" srcOrd="0" destOrd="0" presId="urn:microsoft.com/office/officeart/2005/8/layout/hierarchy3"/>
    <dgm:cxn modelId="{1A064B5C-CE11-48CC-BC80-7F36B42B29E2}" type="presParOf" srcId="{3B329C6D-C679-47F0-91A7-4771C1BF4056}" destId="{13A23E17-3BF1-464D-9F60-33A9E727F2A5}" srcOrd="1" destOrd="0" presId="urn:microsoft.com/office/officeart/2005/8/layout/hierarchy3"/>
    <dgm:cxn modelId="{E669D478-C3DD-4B04-88D7-4AFB7EE3AD5E}" type="presParOf" srcId="{3B329C6D-C679-47F0-91A7-4771C1BF4056}" destId="{A7B96157-CB6F-4F1A-81E7-29BA80AA8674}" srcOrd="2" destOrd="0" presId="urn:microsoft.com/office/officeart/2005/8/layout/hierarchy3"/>
    <dgm:cxn modelId="{9F08CF8A-47BF-43A3-9757-1FC1AA7D1CDC}" type="presParOf" srcId="{3B329C6D-C679-47F0-91A7-4771C1BF4056}" destId="{71D07899-6BFD-4A6E-B383-6339DB15A81E}" srcOrd="3" destOrd="0" presId="urn:microsoft.com/office/officeart/2005/8/layout/hierarchy3"/>
    <dgm:cxn modelId="{E3A80338-9EAA-4A1C-835A-7BF6A8587019}" type="presParOf" srcId="{03555166-2612-48DA-B63E-7B8366E0B010}" destId="{947916C4-ECE9-41F0-B4E8-2DF86E46ECD1}" srcOrd="1" destOrd="0" presId="urn:microsoft.com/office/officeart/2005/8/layout/hierarchy3"/>
    <dgm:cxn modelId="{DC22BB1D-BEE8-4DC7-B18F-AC82079C2F3E}" type="presParOf" srcId="{947916C4-ECE9-41F0-B4E8-2DF86E46ECD1}" destId="{5F23B0B9-C520-478D-BFFF-099C5134D682}" srcOrd="0" destOrd="0" presId="urn:microsoft.com/office/officeart/2005/8/layout/hierarchy3"/>
    <dgm:cxn modelId="{4A78B1E3-7637-45F0-92D9-9ECC3B136962}" type="presParOf" srcId="{5F23B0B9-C520-478D-BFFF-099C5134D682}" destId="{8FCC5C94-9F5A-462C-A3A8-2DD5251D6A25}" srcOrd="0" destOrd="0" presId="urn:microsoft.com/office/officeart/2005/8/layout/hierarchy3"/>
    <dgm:cxn modelId="{E17BFAE1-06E3-43D0-99D2-D15F0E896451}" type="presParOf" srcId="{5F23B0B9-C520-478D-BFFF-099C5134D682}" destId="{AD559E5D-060C-4F52-B17D-CDF4C459A2EF}" srcOrd="1" destOrd="0" presId="urn:microsoft.com/office/officeart/2005/8/layout/hierarchy3"/>
    <dgm:cxn modelId="{D6684996-6C3F-4A08-9151-EAAB2E369E29}" type="presParOf" srcId="{947916C4-ECE9-41F0-B4E8-2DF86E46ECD1}" destId="{1C5C453E-7887-4E2B-B287-B5C4DD857F11}" srcOrd="1" destOrd="0" presId="urn:microsoft.com/office/officeart/2005/8/layout/hierarchy3"/>
    <dgm:cxn modelId="{27C29672-ECBF-498D-B875-7266D681A5D5}" type="presParOf" srcId="{1C5C453E-7887-4E2B-B287-B5C4DD857F11}" destId="{B802424C-AC35-458C-B202-2F747E3E6FC0}" srcOrd="0" destOrd="0" presId="urn:microsoft.com/office/officeart/2005/8/layout/hierarchy3"/>
    <dgm:cxn modelId="{78345491-E730-4179-8A61-D32297E8DF71}" type="presParOf" srcId="{1C5C453E-7887-4E2B-B287-B5C4DD857F11}" destId="{A387C0D2-D445-4E29-8DB6-FF3CD3C9F9A3}" srcOrd="1" destOrd="0" presId="urn:microsoft.com/office/officeart/2005/8/layout/hierarchy3"/>
    <dgm:cxn modelId="{7C1614DE-EF7C-449F-A275-0615EA38A3DE}" type="presParOf" srcId="{1C5C453E-7887-4E2B-B287-B5C4DD857F11}" destId="{88C7E9CD-8303-4F73-A8C3-1FE18297B6E3}" srcOrd="2" destOrd="0" presId="urn:microsoft.com/office/officeart/2005/8/layout/hierarchy3"/>
    <dgm:cxn modelId="{79271228-CDE6-405D-BD7E-664287B2A18D}" type="presParOf" srcId="{1C5C453E-7887-4E2B-B287-B5C4DD857F11}" destId="{7567DACD-21A0-493B-9E63-FD09CEF66E6E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DC3E98-D28C-4E90-91BE-C06133F39814}">
      <dsp:nvSpPr>
        <dsp:cNvPr id="0" name=""/>
        <dsp:cNvSpPr/>
      </dsp:nvSpPr>
      <dsp:spPr>
        <a:xfrm>
          <a:off x="1189508" y="2306"/>
          <a:ext cx="1651992" cy="8259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Active</a:t>
          </a:r>
        </a:p>
      </dsp:txBody>
      <dsp:txXfrm>
        <a:off x="1213701" y="26499"/>
        <a:ext cx="1603606" cy="777610"/>
      </dsp:txXfrm>
    </dsp:sp>
    <dsp:sp modelId="{768E5D55-F50D-45E7-AFAC-A600172215F4}">
      <dsp:nvSpPr>
        <dsp:cNvPr id="0" name=""/>
        <dsp:cNvSpPr/>
      </dsp:nvSpPr>
      <dsp:spPr>
        <a:xfrm>
          <a:off x="1354708" y="828302"/>
          <a:ext cx="165199" cy="6194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9497"/>
              </a:lnTo>
              <a:lnTo>
                <a:pt x="165199" y="619497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A23E17-3BF1-464D-9F60-33A9E727F2A5}">
      <dsp:nvSpPr>
        <dsp:cNvPr id="0" name=""/>
        <dsp:cNvSpPr/>
      </dsp:nvSpPr>
      <dsp:spPr>
        <a:xfrm>
          <a:off x="1519907" y="1034801"/>
          <a:ext cx="1321593" cy="8259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/>
            <a:t>Endocytosis</a:t>
          </a:r>
          <a:endParaRPr lang="en-US" sz="1700" kern="1200" dirty="0"/>
        </a:p>
      </dsp:txBody>
      <dsp:txXfrm>
        <a:off x="1544100" y="1058994"/>
        <a:ext cx="1273207" cy="777610"/>
      </dsp:txXfrm>
    </dsp:sp>
    <dsp:sp modelId="{A7B96157-CB6F-4F1A-81E7-29BA80AA8674}">
      <dsp:nvSpPr>
        <dsp:cNvPr id="0" name=""/>
        <dsp:cNvSpPr/>
      </dsp:nvSpPr>
      <dsp:spPr>
        <a:xfrm>
          <a:off x="1354708" y="828302"/>
          <a:ext cx="165199" cy="16519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1992"/>
              </a:lnTo>
              <a:lnTo>
                <a:pt x="165199" y="1651992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D07899-6BFD-4A6E-B383-6339DB15A81E}">
      <dsp:nvSpPr>
        <dsp:cNvPr id="0" name=""/>
        <dsp:cNvSpPr/>
      </dsp:nvSpPr>
      <dsp:spPr>
        <a:xfrm>
          <a:off x="1519907" y="2067297"/>
          <a:ext cx="1321593" cy="8259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/>
            <a:t>Exocytosis</a:t>
          </a:r>
          <a:endParaRPr lang="en-US" sz="1700" kern="1200" dirty="0"/>
        </a:p>
      </dsp:txBody>
      <dsp:txXfrm>
        <a:off x="1544100" y="2091490"/>
        <a:ext cx="1273207" cy="777610"/>
      </dsp:txXfrm>
    </dsp:sp>
    <dsp:sp modelId="{8FCC5C94-9F5A-462C-A3A8-2DD5251D6A25}">
      <dsp:nvSpPr>
        <dsp:cNvPr id="0" name=""/>
        <dsp:cNvSpPr/>
      </dsp:nvSpPr>
      <dsp:spPr>
        <a:xfrm>
          <a:off x="3254499" y="2306"/>
          <a:ext cx="1651992" cy="8259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Passive</a:t>
          </a:r>
        </a:p>
      </dsp:txBody>
      <dsp:txXfrm>
        <a:off x="3278692" y="26499"/>
        <a:ext cx="1603606" cy="777610"/>
      </dsp:txXfrm>
    </dsp:sp>
    <dsp:sp modelId="{B802424C-AC35-458C-B202-2F747E3E6FC0}">
      <dsp:nvSpPr>
        <dsp:cNvPr id="0" name=""/>
        <dsp:cNvSpPr/>
      </dsp:nvSpPr>
      <dsp:spPr>
        <a:xfrm>
          <a:off x="3419698" y="828302"/>
          <a:ext cx="165199" cy="6194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9497"/>
              </a:lnTo>
              <a:lnTo>
                <a:pt x="165199" y="619497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87C0D2-D445-4E29-8DB6-FF3CD3C9F9A3}">
      <dsp:nvSpPr>
        <dsp:cNvPr id="0" name=""/>
        <dsp:cNvSpPr/>
      </dsp:nvSpPr>
      <dsp:spPr>
        <a:xfrm>
          <a:off x="3584897" y="1034801"/>
          <a:ext cx="1321593" cy="8259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Diffusion</a:t>
          </a:r>
        </a:p>
      </dsp:txBody>
      <dsp:txXfrm>
        <a:off x="3609090" y="1058994"/>
        <a:ext cx="1273207" cy="777610"/>
      </dsp:txXfrm>
    </dsp:sp>
    <dsp:sp modelId="{88C7E9CD-8303-4F73-A8C3-1FE18297B6E3}">
      <dsp:nvSpPr>
        <dsp:cNvPr id="0" name=""/>
        <dsp:cNvSpPr/>
      </dsp:nvSpPr>
      <dsp:spPr>
        <a:xfrm>
          <a:off x="3419698" y="828302"/>
          <a:ext cx="165199" cy="16519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1992"/>
              </a:lnTo>
              <a:lnTo>
                <a:pt x="165199" y="1651992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67DACD-21A0-493B-9E63-FD09CEF66E6E}">
      <dsp:nvSpPr>
        <dsp:cNvPr id="0" name=""/>
        <dsp:cNvSpPr/>
      </dsp:nvSpPr>
      <dsp:spPr>
        <a:xfrm>
          <a:off x="3584897" y="2067297"/>
          <a:ext cx="1321593" cy="8259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Osmosis</a:t>
          </a:r>
        </a:p>
      </dsp:txBody>
      <dsp:txXfrm>
        <a:off x="3609090" y="2091490"/>
        <a:ext cx="1273207" cy="7776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E7354C-3CDA-44A4-AE41-E0765D91B768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685F0D-3618-49B1-B712-A94B6BD43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85F0D-3618-49B1-B712-A94B6BD43C4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85F0D-3618-49B1-B712-A94B6BD43C4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85F0D-3618-49B1-B712-A94B6BD43C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1990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85F0D-3618-49B1-B712-A94B6BD43C4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F3902-F9BC-44B3-9777-C04CD212C7FA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C8C1138-C68F-4C3D-A4EA-A0EC5C104E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F3902-F9BC-44B3-9777-C04CD212C7FA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1138-C68F-4C3D-A4EA-A0EC5C104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C8C1138-C68F-4C3D-A4EA-A0EC5C104E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F3902-F9BC-44B3-9777-C04CD212C7FA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F3902-F9BC-44B3-9777-C04CD212C7FA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C8C1138-C68F-4C3D-A4EA-A0EC5C104E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F3902-F9BC-44B3-9777-C04CD212C7FA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C8C1138-C68F-4C3D-A4EA-A0EC5C104E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56F3902-F9BC-44B3-9777-C04CD212C7FA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1138-C68F-4C3D-A4EA-A0EC5C104E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F3902-F9BC-44B3-9777-C04CD212C7FA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C8C1138-C68F-4C3D-A4EA-A0EC5C104E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F3902-F9BC-44B3-9777-C04CD212C7FA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C8C1138-C68F-4C3D-A4EA-A0EC5C104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F3902-F9BC-44B3-9777-C04CD212C7FA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C8C1138-C68F-4C3D-A4EA-A0EC5C104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C8C1138-C68F-4C3D-A4EA-A0EC5C104E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F3902-F9BC-44B3-9777-C04CD212C7FA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C8C1138-C68F-4C3D-A4EA-A0EC5C104E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56F3902-F9BC-44B3-9777-C04CD212C7FA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56F3902-F9BC-44B3-9777-C04CD212C7FA}" type="datetimeFigureOut">
              <a:rPr lang="en-US" smtClean="0"/>
              <a:pPr/>
              <a:t>10/2/2019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C8C1138-C68F-4C3D-A4EA-A0EC5C104E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Getting things in and out of a cell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Cellular Transport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3276600"/>
          <a:ext cx="6096000" cy="289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Cell Transport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Cell transport involves the exchange of molecules through the CELL Membrane</a:t>
            </a:r>
          </a:p>
          <a:p>
            <a:r>
              <a:rPr lang="en-US" sz="2400" dirty="0"/>
              <a:t>There are 2 main types of Cell Transport</a:t>
            </a:r>
          </a:p>
          <a:p>
            <a:pPr lvl="1"/>
            <a:r>
              <a:rPr lang="en-US" sz="1900" dirty="0"/>
              <a:t>Active Transport</a:t>
            </a:r>
          </a:p>
          <a:p>
            <a:pPr lvl="1"/>
            <a:r>
              <a:rPr lang="en-US" sz="1900" dirty="0"/>
              <a:t>Passive Transport</a:t>
            </a:r>
          </a:p>
          <a:p>
            <a:endParaRPr lang="en-US" sz="1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Active Transport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301752" y="1524000"/>
            <a:ext cx="5108448" cy="4724400"/>
          </a:xfrm>
        </p:spPr>
        <p:txBody>
          <a:bodyPr>
            <a:normAutofit/>
          </a:bodyPr>
          <a:lstStyle/>
          <a:p>
            <a:r>
              <a:rPr lang="en-US" sz="1800" b="1" dirty="0"/>
              <a:t>Active Transport (1)</a:t>
            </a:r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r>
              <a:rPr lang="en-US" sz="1800" b="1" dirty="0"/>
              <a:t>Active Transport requires </a:t>
            </a:r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953000" y="1371600"/>
            <a:ext cx="3886200" cy="4681728"/>
          </a:xfrm>
        </p:spPr>
        <p:txBody>
          <a:bodyPr/>
          <a:lstStyle/>
          <a:p>
            <a:r>
              <a:rPr lang="en-US" sz="1800" b="1" dirty="0"/>
              <a:t>Small molecules move through using </a:t>
            </a:r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r>
              <a:rPr lang="en-US" sz="1800" b="1" dirty="0"/>
              <a:t>Examples include </a:t>
            </a:r>
          </a:p>
          <a:p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85800" y="1981200"/>
            <a:ext cx="3733800" cy="1447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Process of using energy to move materials through a membrane against the concentration gradient. Ex. Low to High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33400" y="3881120"/>
            <a:ext cx="3733800" cy="1143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ATP Energy (2)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074920" y="2057400"/>
            <a:ext cx="3733800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Proteins (3)</a:t>
            </a:r>
          </a:p>
        </p:txBody>
      </p:sp>
      <p:sp>
        <p:nvSpPr>
          <p:cNvPr id="12" name="Rounded Rectangle 10">
            <a:extLst>
              <a:ext uri="{FF2B5EF4-FFF2-40B4-BE49-F238E27FC236}">
                <a16:creationId xmlns:a16="http://schemas.microsoft.com/office/drawing/2014/main" id="{8FB800B2-283C-407D-8D81-4641AC0E937C}"/>
              </a:ext>
            </a:extLst>
          </p:cNvPr>
          <p:cNvSpPr/>
          <p:nvPr/>
        </p:nvSpPr>
        <p:spPr>
          <a:xfrm>
            <a:off x="5074920" y="3870960"/>
            <a:ext cx="3733800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Glucose, amino acids, ions (Ca, Na) (4)</a:t>
            </a:r>
          </a:p>
        </p:txBody>
      </p:sp>
    </p:spTree>
    <p:extLst>
      <p:ext uri="{BB962C8B-B14F-4D97-AF65-F5344CB8AC3E}">
        <p14:creationId xmlns:p14="http://schemas.microsoft.com/office/powerpoint/2010/main" val="3908853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6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Active Transport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301752" y="1524000"/>
            <a:ext cx="5108448" cy="4724400"/>
          </a:xfrm>
        </p:spPr>
        <p:txBody>
          <a:bodyPr>
            <a:normAutofit/>
          </a:bodyPr>
          <a:lstStyle/>
          <a:p>
            <a:r>
              <a:rPr lang="en-US" sz="1800" b="1" dirty="0"/>
              <a:t>Large molecules are transported</a:t>
            </a:r>
            <a:br>
              <a:rPr lang="en-US" sz="1800" b="1" dirty="0"/>
            </a:br>
            <a:r>
              <a:rPr lang="en-US" sz="1800" b="1" dirty="0"/>
              <a:t>by</a:t>
            </a:r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r>
              <a:rPr lang="en-US" sz="1800" b="1" dirty="0"/>
              <a:t>Endocytosis = “In”</a:t>
            </a:r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953000" y="1371600"/>
            <a:ext cx="3886200" cy="4681728"/>
          </a:xfrm>
        </p:spPr>
        <p:txBody>
          <a:bodyPr/>
          <a:lstStyle/>
          <a:p>
            <a:r>
              <a:rPr lang="en-US" sz="1800" b="1" dirty="0"/>
              <a:t>Exocytosis = “Out/Exit”</a:t>
            </a:r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r>
              <a:rPr lang="en-US" sz="1800" b="1" dirty="0"/>
              <a:t>View Active Transport Brain Pop </a:t>
            </a:r>
          </a:p>
          <a:p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09600" y="2252980"/>
            <a:ext cx="3733800" cy="1447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Endocytosis (5) and</a:t>
            </a:r>
          </a:p>
          <a:p>
            <a:pPr algn="ctr"/>
            <a:r>
              <a:rPr lang="en-US" dirty="0"/>
              <a:t>Exocytosis (6)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57201" y="4237228"/>
            <a:ext cx="3733800" cy="1143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Examples: food for unicellular organisms; bacteria that cause infection (7)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029200" y="1905000"/>
            <a:ext cx="3733800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Examples: wastes, secretions, enzymes, hormones, insulin (8)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6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Passive Transport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" y="1143000"/>
            <a:ext cx="4038600" cy="5486400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Concentration Gradient:</a:t>
            </a:r>
          </a:p>
          <a:p>
            <a:pPr lvl="1"/>
            <a:r>
              <a:rPr lang="en-US" dirty="0"/>
              <a:t>The difference between a low concentration and a high concentration. </a:t>
            </a:r>
            <a:r>
              <a:rPr lang="en-US" sz="1800" dirty="0"/>
              <a:t>(write this on the back of your notes)</a:t>
            </a:r>
          </a:p>
          <a:p>
            <a:r>
              <a:rPr lang="en-US" dirty="0"/>
              <a:t>Passive Transport (9)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Show Passive Transport Brain Pop </a:t>
            </a:r>
          </a:p>
          <a:p>
            <a:endParaRPr lang="en-US" dirty="0"/>
          </a:p>
        </p:txBody>
      </p:sp>
      <p:pic>
        <p:nvPicPr>
          <p:cNvPr id="5" name="Content Placeholder 4" descr="Diffusion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00600" y="2057400"/>
            <a:ext cx="4038600" cy="4038599"/>
          </a:xfrm>
        </p:spPr>
      </p:pic>
      <p:sp>
        <p:nvSpPr>
          <p:cNvPr id="6" name="Rounded Rectangle 5"/>
          <p:cNvSpPr/>
          <p:nvPr/>
        </p:nvSpPr>
        <p:spPr>
          <a:xfrm>
            <a:off x="454152" y="3657600"/>
            <a:ext cx="3733800" cy="1981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Movement of materials through a membrane without use of energy or down the concentration gradient.</a:t>
            </a:r>
          </a:p>
          <a:p>
            <a:pPr algn="ctr"/>
            <a:r>
              <a:rPr lang="en-US" dirty="0"/>
              <a:t> Ex. High to 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Passive Transport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Moves by Diffusion (10)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Small molecules move through the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762000" y="4495800"/>
            <a:ext cx="7239000" cy="1524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Cell Membrane (11)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797560" y="2060448"/>
            <a:ext cx="7239000" cy="1752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The tendency of substances to move from an area of higher concentration (crowded) to an area of lower concentration (not crowded).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Passive Transport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Larger molecules move through using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Diffusion of water is Osmosis (14) </a:t>
            </a:r>
            <a:r>
              <a:rPr lang="en-US" sz="1800" dirty="0"/>
              <a:t>NOTE: Osmosis is a TYPE of diffusion!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85800" y="4935728"/>
            <a:ext cx="7239000" cy="1524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The movement of water through a membrane from a higher concentration towards a lower concentration.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838200" y="2090928"/>
            <a:ext cx="7239000" cy="1752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Proteins (12) which is also called Facilitated Diffusion (13)</a:t>
            </a:r>
          </a:p>
        </p:txBody>
      </p:sp>
    </p:spTree>
    <p:extLst>
      <p:ext uri="{BB962C8B-B14F-4D97-AF65-F5344CB8AC3E}">
        <p14:creationId xmlns:p14="http://schemas.microsoft.com/office/powerpoint/2010/main" val="3145453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/>
              <a:t>How do you smell </a:t>
            </a:r>
            <a:r>
              <a:rPr lang="en-US" sz="2800" dirty="0" err="1"/>
              <a:t>Cinnabon</a:t>
            </a:r>
            <a:r>
              <a:rPr lang="en-US" sz="2800" dirty="0"/>
              <a:t> from Old Navy?</a:t>
            </a:r>
          </a:p>
          <a:p>
            <a:endParaRPr lang="en-US" sz="2800" dirty="0"/>
          </a:p>
          <a:p>
            <a:r>
              <a:rPr lang="en-US" sz="2800" dirty="0"/>
              <a:t>How do you smell the boys locker rooms from the commons?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/>
              <a:t>Show Diffusion Brain Pop</a:t>
            </a:r>
            <a:endParaRPr lang="en-US" sz="2800" dirty="0"/>
          </a:p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667512" y="3581400"/>
            <a:ext cx="7772400" cy="838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Smells (molecules) diffuse from high concentration area to areas of lower concentration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1800" b="1" dirty="0"/>
              <a:t>Isotonic</a:t>
            </a:r>
            <a:r>
              <a:rPr lang="en-US" sz="1800" dirty="0"/>
              <a:t>: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b="1" dirty="0"/>
          </a:p>
          <a:p>
            <a:endParaRPr lang="en-US" sz="1800" b="1" dirty="0"/>
          </a:p>
          <a:p>
            <a:r>
              <a:rPr lang="en-US" sz="1800" b="1" dirty="0"/>
              <a:t>Hypotonic: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1800" b="1" dirty="0"/>
              <a:t>Hypertonic:</a:t>
            </a:r>
          </a:p>
          <a:p>
            <a:endParaRPr lang="en-US" sz="18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Osmosis Terms (AC Only)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09600" y="2819400"/>
            <a:ext cx="3657600" cy="1600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 solution that has the same solute concentration as another solution.  The concentration on both sides remains constant and the cell does not change.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93776" y="4869083"/>
            <a:ext cx="3657600" cy="1600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 solution that has a lower solute concentration than another solution.  Water particles move into the cell.  This will cause the cell to burst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105400" y="2971800"/>
            <a:ext cx="3733800" cy="1447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 solution that has a higher solute concentration than another solution.  Water particles move out of the cell.  This will cause the cell to shrink.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A874D62-B181-4C80-837E-8F6D5C7060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2482" y="1491339"/>
            <a:ext cx="6164517" cy="732974"/>
          </a:xfrm>
        </p:spPr>
        <p:txBody>
          <a:bodyPr/>
          <a:lstStyle/>
          <a:p>
            <a:r>
              <a:rPr lang="en-US" dirty="0"/>
              <a:t>Write on the back of your notes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405A039-32A5-47EA-9052-2E11BB1851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7909" y="4584498"/>
            <a:ext cx="3263981" cy="1711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bookType xmlns="0e806270-d121-4cfa-8b9b-1627ac8bf0dd" xsi:nil="true"/>
    <FolderType xmlns="0e806270-d121-4cfa-8b9b-1627ac8bf0dd" xsi:nil="true"/>
    <Students xmlns="0e806270-d121-4cfa-8b9b-1627ac8bf0dd">
      <UserInfo>
        <DisplayName/>
        <AccountId xsi:nil="true"/>
        <AccountType/>
      </UserInfo>
    </Students>
    <Student_Groups xmlns="0e806270-d121-4cfa-8b9b-1627ac8bf0dd">
      <UserInfo>
        <DisplayName/>
        <AccountId xsi:nil="true"/>
        <AccountType/>
      </UserInfo>
    </Student_Groups>
    <Is_Collaboration_Space_Locked xmlns="0e806270-d121-4cfa-8b9b-1627ac8bf0dd" xsi:nil="true"/>
    <Invited_Teachers xmlns="0e806270-d121-4cfa-8b9b-1627ac8bf0dd" xsi:nil="true"/>
    <Invited_Students xmlns="0e806270-d121-4cfa-8b9b-1627ac8bf0dd" xsi:nil="true"/>
    <Templates xmlns="0e806270-d121-4cfa-8b9b-1627ac8bf0dd" xsi:nil="true"/>
    <Self_Registration_Enabled xmlns="0e806270-d121-4cfa-8b9b-1627ac8bf0dd" xsi:nil="true"/>
    <Has_Teacher_Only_SectionGroup xmlns="0e806270-d121-4cfa-8b9b-1627ac8bf0dd" xsi:nil="true"/>
    <DefaultSectionNames xmlns="0e806270-d121-4cfa-8b9b-1627ac8bf0dd" xsi:nil="true"/>
    <AppVersion xmlns="0e806270-d121-4cfa-8b9b-1627ac8bf0dd" xsi:nil="true"/>
    <Teachers xmlns="0e806270-d121-4cfa-8b9b-1627ac8bf0dd">
      <UserInfo>
        <DisplayName/>
        <AccountId xsi:nil="true"/>
        <AccountType/>
      </UserInfo>
    </Teachers>
    <Owner xmlns="0e806270-d121-4cfa-8b9b-1627ac8bf0dd">
      <UserInfo>
        <DisplayName/>
        <AccountId xsi:nil="true"/>
        <AccountType/>
      </UserInfo>
    </Owner>
    <CultureName xmlns="0e806270-d121-4cfa-8b9b-1627ac8bf0dd" xsi:nil="true"/>
    <Self_Registration_Enabled0 xmlns="0e806270-d121-4cfa-8b9b-1627ac8bf0dd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EBAAB79ACCC74BB7EF086B3AE90D65" ma:contentTypeVersion="29" ma:contentTypeDescription="Create a new document." ma:contentTypeScope="" ma:versionID="6f92f66f72defd55d291281368289c04">
  <xsd:schema xmlns:xsd="http://www.w3.org/2001/XMLSchema" xmlns:xs="http://www.w3.org/2001/XMLSchema" xmlns:p="http://schemas.microsoft.com/office/2006/metadata/properties" xmlns:ns3="83c86a63-cfa1-41ab-9d88-bd294eaf28f2" xmlns:ns4="0e806270-d121-4cfa-8b9b-1627ac8bf0dd" targetNamespace="http://schemas.microsoft.com/office/2006/metadata/properties" ma:root="true" ma:fieldsID="768787f0d86e1ac38202c29be93ec5d2" ns3:_="" ns4:_="">
    <xsd:import namespace="83c86a63-cfa1-41ab-9d88-bd294eaf28f2"/>
    <xsd:import namespace="0e806270-d121-4cfa-8b9b-1627ac8bf0d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Templates" minOccurs="0"/>
                <xsd:element ref="ns4:CultureName" minOccurs="0"/>
                <xsd:element ref="ns4:Self_Registration_Enabled0" minOccurs="0"/>
                <xsd:element ref="ns4:Has_Teacher_Only_SectionGroup" minOccurs="0"/>
                <xsd:element ref="ns4:Is_Collaboration_Space_Locked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c86a63-cfa1-41ab-9d88-bd294eaf28f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806270-d121-4cfa-8b9b-1627ac8bf0dd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dexed="tru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5" nillable="true" ma:displayName="App Version" ma:internalName="AppVersion">
      <xsd:simpleType>
        <xsd:restriction base="dms:Text"/>
      </xsd:simpleType>
    </xsd:element>
    <xsd:element name="Teachers" ma:index="16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7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8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9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0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1" nillable="true" ma:displayName="Self_Registration_Enabled" ma:internalName="Self_Registration_Enabled">
      <xsd:simpleType>
        <xsd:restriction base="dms:Boolean"/>
      </xsd:simpleType>
    </xsd:element>
    <xsd:element name="Templates" ma:index="22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23" nillable="true" ma:displayName="Culture Name" ma:internalName="CultureName">
      <xsd:simpleType>
        <xsd:restriction base="dms:Text"/>
      </xsd:simpleType>
    </xsd:element>
    <xsd:element name="Self_Registration_Enabled0" ma:index="24" nillable="true" ma:displayName="Self Registration Enabled" ma:internalName="Self_Registration_Enabled0">
      <xsd:simpleType>
        <xsd:restriction base="dms:Boolean"/>
      </xsd:simpleType>
    </xsd:element>
    <xsd:element name="Has_Teacher_Only_SectionGroup" ma:index="25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6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7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8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29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3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3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32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3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3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C854B7A-A70D-4AB7-AE76-7C3CBAAC050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DB06CBF-4854-4113-B20A-0C2E40FF4B68}">
  <ds:schemaRefs>
    <ds:schemaRef ds:uri="http://purl.org/dc/dcmitype/"/>
    <ds:schemaRef ds:uri="0e806270-d121-4cfa-8b9b-1627ac8bf0dd"/>
    <ds:schemaRef ds:uri="http://www.w3.org/XML/1998/namespace"/>
    <ds:schemaRef ds:uri="http://purl.org/dc/terms/"/>
    <ds:schemaRef ds:uri="83c86a63-cfa1-41ab-9d88-bd294eaf28f2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8283AEC-D287-4773-ADCE-FAA8500FDA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c86a63-cfa1-41ab-9d88-bd294eaf28f2"/>
    <ds:schemaRef ds:uri="0e806270-d121-4cfa-8b9b-1627ac8bf0d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6761</TotalTime>
  <Words>454</Words>
  <Application>Microsoft Office PowerPoint</Application>
  <PresentationFormat>On-screen Show (4:3)</PresentationFormat>
  <Paragraphs>114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Georgia</vt:lpstr>
      <vt:lpstr>Wingdings</vt:lpstr>
      <vt:lpstr>Wingdings 2</vt:lpstr>
      <vt:lpstr>Civic</vt:lpstr>
      <vt:lpstr>Cellular Transport</vt:lpstr>
      <vt:lpstr>Cell Transport</vt:lpstr>
      <vt:lpstr>Active Transport</vt:lpstr>
      <vt:lpstr>Active Transport</vt:lpstr>
      <vt:lpstr>Passive Transport</vt:lpstr>
      <vt:lpstr>Passive Transport</vt:lpstr>
      <vt:lpstr>Passive Transport</vt:lpstr>
      <vt:lpstr>Diffusion</vt:lpstr>
      <vt:lpstr>Osmosis Terms (AC Only)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Osmosis and Diffusion</dc:title>
  <dc:creator>Travis Lewis</dc:creator>
  <cp:lastModifiedBy>Starlett Thomas</cp:lastModifiedBy>
  <cp:revision>467</cp:revision>
  <dcterms:created xsi:type="dcterms:W3CDTF">2011-10-08T19:12:12Z</dcterms:created>
  <dcterms:modified xsi:type="dcterms:W3CDTF">2019-10-02T23:36:57Z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0x010100C8EBAAB79ACCC74BB7EF086B3AE90D65</vt:lpwstr>
  </property>
</Properties>
</file>